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3" r:id="rId20"/>
    <p:sldId id="274" r:id="rId21"/>
    <p:sldId id="284" r:id="rId22"/>
    <p:sldId id="279" r:id="rId23"/>
    <p:sldId id="280" r:id="rId24"/>
    <p:sldId id="281" r:id="rId25"/>
    <p:sldId id="282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5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CD6E4-CBB1-44DE-82A7-CE976516F78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E74F2A-FBB4-49C4-A6ED-6C1CB512D69E}">
      <dgm:prSet/>
      <dgm:spPr/>
      <dgm:t>
        <a:bodyPr/>
        <a:lstStyle/>
        <a:p>
          <a:r>
            <a:rPr lang="en-US"/>
            <a:t>Music 21</a:t>
          </a:r>
        </a:p>
      </dgm:t>
    </dgm:pt>
    <dgm:pt modelId="{09658DF1-51D7-44B9-82B6-945F19E1E27C}" type="parTrans" cxnId="{54E8F486-877E-4298-9075-E8C86A022C5C}">
      <dgm:prSet/>
      <dgm:spPr/>
      <dgm:t>
        <a:bodyPr/>
        <a:lstStyle/>
        <a:p>
          <a:endParaRPr lang="en-US"/>
        </a:p>
      </dgm:t>
    </dgm:pt>
    <dgm:pt modelId="{7548E2C4-55D3-472A-915F-692B4024E7DB}" type="sibTrans" cxnId="{54E8F486-877E-4298-9075-E8C86A022C5C}">
      <dgm:prSet/>
      <dgm:spPr/>
      <dgm:t>
        <a:bodyPr/>
        <a:lstStyle/>
        <a:p>
          <a:endParaRPr lang="en-US"/>
        </a:p>
      </dgm:t>
    </dgm:pt>
    <dgm:pt modelId="{BBC4FA9F-9583-4DAE-B7FC-B4B6C2BB0609}">
      <dgm:prSet/>
      <dgm:spPr/>
      <dgm:t>
        <a:bodyPr/>
        <a:lstStyle/>
        <a:p>
          <a:r>
            <a:rPr lang="en-US"/>
            <a:t>CNN model(Wave net)</a:t>
          </a:r>
        </a:p>
      </dgm:t>
    </dgm:pt>
    <dgm:pt modelId="{606D0DE6-4449-43FC-9951-4264096E0BD7}" type="parTrans" cxnId="{CB46F6DF-53C6-4B14-AF8C-36A9D287100A}">
      <dgm:prSet/>
      <dgm:spPr/>
      <dgm:t>
        <a:bodyPr/>
        <a:lstStyle/>
        <a:p>
          <a:endParaRPr lang="en-US"/>
        </a:p>
      </dgm:t>
    </dgm:pt>
    <dgm:pt modelId="{23D3B1B1-C61D-4A38-9C28-317074A5C673}" type="sibTrans" cxnId="{CB46F6DF-53C6-4B14-AF8C-36A9D287100A}">
      <dgm:prSet/>
      <dgm:spPr/>
      <dgm:t>
        <a:bodyPr/>
        <a:lstStyle/>
        <a:p>
          <a:endParaRPr lang="en-US"/>
        </a:p>
      </dgm:t>
    </dgm:pt>
    <dgm:pt modelId="{E42C5A9A-3EA8-46EA-9873-2B75430014FF}">
      <dgm:prSet/>
      <dgm:spPr/>
      <dgm:t>
        <a:bodyPr/>
        <a:lstStyle/>
        <a:p>
          <a:r>
            <a:rPr lang="en-US"/>
            <a:t>RNN model(LSTM)</a:t>
          </a:r>
        </a:p>
      </dgm:t>
    </dgm:pt>
    <dgm:pt modelId="{5A38F2B6-9A7F-42D0-AAD0-F5F326C686E2}" type="parTrans" cxnId="{0D7734F4-60F0-4F12-87A0-8D536AC585B0}">
      <dgm:prSet/>
      <dgm:spPr/>
      <dgm:t>
        <a:bodyPr/>
        <a:lstStyle/>
        <a:p>
          <a:endParaRPr lang="en-US"/>
        </a:p>
      </dgm:t>
    </dgm:pt>
    <dgm:pt modelId="{7BA51FC0-97C2-4BEB-8D6D-0CA153C2FE75}" type="sibTrans" cxnId="{0D7734F4-60F0-4F12-87A0-8D536AC585B0}">
      <dgm:prSet/>
      <dgm:spPr/>
      <dgm:t>
        <a:bodyPr/>
        <a:lstStyle/>
        <a:p>
          <a:endParaRPr lang="en-US"/>
        </a:p>
      </dgm:t>
    </dgm:pt>
    <dgm:pt modelId="{7E7BC22E-64C7-FB4C-8C92-2E3393B0C75D}" type="pres">
      <dgm:prSet presAssocID="{D5CCD6E4-CBB1-44DE-82A7-CE976516F783}" presName="vert0" presStyleCnt="0">
        <dgm:presLayoutVars>
          <dgm:dir/>
          <dgm:animOne val="branch"/>
          <dgm:animLvl val="lvl"/>
        </dgm:presLayoutVars>
      </dgm:prSet>
      <dgm:spPr/>
    </dgm:pt>
    <dgm:pt modelId="{2DC6372F-FA79-7943-86EA-514C8794410C}" type="pres">
      <dgm:prSet presAssocID="{8DE74F2A-FBB4-49C4-A6ED-6C1CB512D69E}" presName="thickLine" presStyleLbl="alignNode1" presStyleIdx="0" presStyleCnt="3"/>
      <dgm:spPr/>
    </dgm:pt>
    <dgm:pt modelId="{DD6AEFE7-CAD5-AB4B-AE3A-974C05E6D4F1}" type="pres">
      <dgm:prSet presAssocID="{8DE74F2A-FBB4-49C4-A6ED-6C1CB512D69E}" presName="horz1" presStyleCnt="0"/>
      <dgm:spPr/>
    </dgm:pt>
    <dgm:pt modelId="{F7AE67B3-E25E-7B48-868E-A58C1CD3C759}" type="pres">
      <dgm:prSet presAssocID="{8DE74F2A-FBB4-49C4-A6ED-6C1CB512D69E}" presName="tx1" presStyleLbl="revTx" presStyleIdx="0" presStyleCnt="3"/>
      <dgm:spPr/>
    </dgm:pt>
    <dgm:pt modelId="{516209DD-1D48-E34D-B4A2-E6158A2296EC}" type="pres">
      <dgm:prSet presAssocID="{8DE74F2A-FBB4-49C4-A6ED-6C1CB512D69E}" presName="vert1" presStyleCnt="0"/>
      <dgm:spPr/>
    </dgm:pt>
    <dgm:pt modelId="{58EC2D22-89F4-5945-AAA9-B6FAF11B0D3C}" type="pres">
      <dgm:prSet presAssocID="{BBC4FA9F-9583-4DAE-B7FC-B4B6C2BB0609}" presName="thickLine" presStyleLbl="alignNode1" presStyleIdx="1" presStyleCnt="3"/>
      <dgm:spPr/>
    </dgm:pt>
    <dgm:pt modelId="{A9914593-6F53-8F49-894A-9712659B45F4}" type="pres">
      <dgm:prSet presAssocID="{BBC4FA9F-9583-4DAE-B7FC-B4B6C2BB0609}" presName="horz1" presStyleCnt="0"/>
      <dgm:spPr/>
    </dgm:pt>
    <dgm:pt modelId="{E54C50EC-F3AE-664B-967F-2D617EE13152}" type="pres">
      <dgm:prSet presAssocID="{BBC4FA9F-9583-4DAE-B7FC-B4B6C2BB0609}" presName="tx1" presStyleLbl="revTx" presStyleIdx="1" presStyleCnt="3"/>
      <dgm:spPr/>
    </dgm:pt>
    <dgm:pt modelId="{A40A1F30-9528-674C-9B00-1CC2C42A27B2}" type="pres">
      <dgm:prSet presAssocID="{BBC4FA9F-9583-4DAE-B7FC-B4B6C2BB0609}" presName="vert1" presStyleCnt="0"/>
      <dgm:spPr/>
    </dgm:pt>
    <dgm:pt modelId="{6816C98F-1EBB-2C4D-8F8D-26000D83442E}" type="pres">
      <dgm:prSet presAssocID="{E42C5A9A-3EA8-46EA-9873-2B75430014FF}" presName="thickLine" presStyleLbl="alignNode1" presStyleIdx="2" presStyleCnt="3"/>
      <dgm:spPr/>
    </dgm:pt>
    <dgm:pt modelId="{1335C1C9-A818-B241-A80A-2360E3A49E10}" type="pres">
      <dgm:prSet presAssocID="{E42C5A9A-3EA8-46EA-9873-2B75430014FF}" presName="horz1" presStyleCnt="0"/>
      <dgm:spPr/>
    </dgm:pt>
    <dgm:pt modelId="{91B2F0AD-4482-7842-AD0A-C0698DF335FF}" type="pres">
      <dgm:prSet presAssocID="{E42C5A9A-3EA8-46EA-9873-2B75430014FF}" presName="tx1" presStyleLbl="revTx" presStyleIdx="2" presStyleCnt="3"/>
      <dgm:spPr/>
    </dgm:pt>
    <dgm:pt modelId="{4A071D91-94A4-3045-BBF1-21009CD5C0F6}" type="pres">
      <dgm:prSet presAssocID="{E42C5A9A-3EA8-46EA-9873-2B75430014FF}" presName="vert1" presStyleCnt="0"/>
      <dgm:spPr/>
    </dgm:pt>
  </dgm:ptLst>
  <dgm:cxnLst>
    <dgm:cxn modelId="{CE59DA4D-13EC-E244-8BAD-721BFCD77999}" type="presOf" srcId="{D5CCD6E4-CBB1-44DE-82A7-CE976516F783}" destId="{7E7BC22E-64C7-FB4C-8C92-2E3393B0C75D}" srcOrd="0" destOrd="0" presId="urn:microsoft.com/office/officeart/2008/layout/LinedList"/>
    <dgm:cxn modelId="{54E8F486-877E-4298-9075-E8C86A022C5C}" srcId="{D5CCD6E4-CBB1-44DE-82A7-CE976516F783}" destId="{8DE74F2A-FBB4-49C4-A6ED-6C1CB512D69E}" srcOrd="0" destOrd="0" parTransId="{09658DF1-51D7-44B9-82B6-945F19E1E27C}" sibTransId="{7548E2C4-55D3-472A-915F-692B4024E7DB}"/>
    <dgm:cxn modelId="{02B8F29E-C53D-9445-8C4D-0C6E6D1B77CF}" type="presOf" srcId="{E42C5A9A-3EA8-46EA-9873-2B75430014FF}" destId="{91B2F0AD-4482-7842-AD0A-C0698DF335FF}" srcOrd="0" destOrd="0" presId="urn:microsoft.com/office/officeart/2008/layout/LinedList"/>
    <dgm:cxn modelId="{4F41D5DD-BA75-6B4E-8F3C-F929DC759ECD}" type="presOf" srcId="{BBC4FA9F-9583-4DAE-B7FC-B4B6C2BB0609}" destId="{E54C50EC-F3AE-664B-967F-2D617EE13152}" srcOrd="0" destOrd="0" presId="urn:microsoft.com/office/officeart/2008/layout/LinedList"/>
    <dgm:cxn modelId="{CB46F6DF-53C6-4B14-AF8C-36A9D287100A}" srcId="{D5CCD6E4-CBB1-44DE-82A7-CE976516F783}" destId="{BBC4FA9F-9583-4DAE-B7FC-B4B6C2BB0609}" srcOrd="1" destOrd="0" parTransId="{606D0DE6-4449-43FC-9951-4264096E0BD7}" sibTransId="{23D3B1B1-C61D-4A38-9C28-317074A5C673}"/>
    <dgm:cxn modelId="{0D7734F4-60F0-4F12-87A0-8D536AC585B0}" srcId="{D5CCD6E4-CBB1-44DE-82A7-CE976516F783}" destId="{E42C5A9A-3EA8-46EA-9873-2B75430014FF}" srcOrd="2" destOrd="0" parTransId="{5A38F2B6-9A7F-42D0-AAD0-F5F326C686E2}" sibTransId="{7BA51FC0-97C2-4BEB-8D6D-0CA153C2FE75}"/>
    <dgm:cxn modelId="{14764BF4-673F-C841-891A-58EEB57F1F3E}" type="presOf" srcId="{8DE74F2A-FBB4-49C4-A6ED-6C1CB512D69E}" destId="{F7AE67B3-E25E-7B48-868E-A58C1CD3C759}" srcOrd="0" destOrd="0" presId="urn:microsoft.com/office/officeart/2008/layout/LinedList"/>
    <dgm:cxn modelId="{0E545480-AB72-8748-BC10-7DA372BC4CB1}" type="presParOf" srcId="{7E7BC22E-64C7-FB4C-8C92-2E3393B0C75D}" destId="{2DC6372F-FA79-7943-86EA-514C8794410C}" srcOrd="0" destOrd="0" presId="urn:microsoft.com/office/officeart/2008/layout/LinedList"/>
    <dgm:cxn modelId="{EADD96E4-9A58-1D45-BE59-83D388FC182A}" type="presParOf" srcId="{7E7BC22E-64C7-FB4C-8C92-2E3393B0C75D}" destId="{DD6AEFE7-CAD5-AB4B-AE3A-974C05E6D4F1}" srcOrd="1" destOrd="0" presId="urn:microsoft.com/office/officeart/2008/layout/LinedList"/>
    <dgm:cxn modelId="{DDB192F0-3918-044A-9066-08B49F66BDE1}" type="presParOf" srcId="{DD6AEFE7-CAD5-AB4B-AE3A-974C05E6D4F1}" destId="{F7AE67B3-E25E-7B48-868E-A58C1CD3C759}" srcOrd="0" destOrd="0" presId="urn:microsoft.com/office/officeart/2008/layout/LinedList"/>
    <dgm:cxn modelId="{5F8980A1-841E-634F-B748-D15E9BACA577}" type="presParOf" srcId="{DD6AEFE7-CAD5-AB4B-AE3A-974C05E6D4F1}" destId="{516209DD-1D48-E34D-B4A2-E6158A2296EC}" srcOrd="1" destOrd="0" presId="urn:microsoft.com/office/officeart/2008/layout/LinedList"/>
    <dgm:cxn modelId="{AB484CAE-21C1-EC4C-A546-29ABB5778038}" type="presParOf" srcId="{7E7BC22E-64C7-FB4C-8C92-2E3393B0C75D}" destId="{58EC2D22-89F4-5945-AAA9-B6FAF11B0D3C}" srcOrd="2" destOrd="0" presId="urn:microsoft.com/office/officeart/2008/layout/LinedList"/>
    <dgm:cxn modelId="{54E73D51-14FA-F044-98F1-90841D6567CC}" type="presParOf" srcId="{7E7BC22E-64C7-FB4C-8C92-2E3393B0C75D}" destId="{A9914593-6F53-8F49-894A-9712659B45F4}" srcOrd="3" destOrd="0" presId="urn:microsoft.com/office/officeart/2008/layout/LinedList"/>
    <dgm:cxn modelId="{5E63A496-6A65-F24D-9654-D94E0B4A0FC0}" type="presParOf" srcId="{A9914593-6F53-8F49-894A-9712659B45F4}" destId="{E54C50EC-F3AE-664B-967F-2D617EE13152}" srcOrd="0" destOrd="0" presId="urn:microsoft.com/office/officeart/2008/layout/LinedList"/>
    <dgm:cxn modelId="{B639A271-6A4B-194D-AC7A-75887CF97D60}" type="presParOf" srcId="{A9914593-6F53-8F49-894A-9712659B45F4}" destId="{A40A1F30-9528-674C-9B00-1CC2C42A27B2}" srcOrd="1" destOrd="0" presId="urn:microsoft.com/office/officeart/2008/layout/LinedList"/>
    <dgm:cxn modelId="{47DDDE78-BB46-8F49-B582-A26FC491DF16}" type="presParOf" srcId="{7E7BC22E-64C7-FB4C-8C92-2E3393B0C75D}" destId="{6816C98F-1EBB-2C4D-8F8D-26000D83442E}" srcOrd="4" destOrd="0" presId="urn:microsoft.com/office/officeart/2008/layout/LinedList"/>
    <dgm:cxn modelId="{146B163E-D15B-024B-B74C-93119D49E2BD}" type="presParOf" srcId="{7E7BC22E-64C7-FB4C-8C92-2E3393B0C75D}" destId="{1335C1C9-A818-B241-A80A-2360E3A49E10}" srcOrd="5" destOrd="0" presId="urn:microsoft.com/office/officeart/2008/layout/LinedList"/>
    <dgm:cxn modelId="{5AB6A0A4-65D9-1946-A8E9-30452CBF59C5}" type="presParOf" srcId="{1335C1C9-A818-B241-A80A-2360E3A49E10}" destId="{91B2F0AD-4482-7842-AD0A-C0698DF335FF}" srcOrd="0" destOrd="0" presId="urn:microsoft.com/office/officeart/2008/layout/LinedList"/>
    <dgm:cxn modelId="{1E343574-5A46-7F44-97C0-9BD76AEFD8CF}" type="presParOf" srcId="{1335C1C9-A818-B241-A80A-2360E3A49E10}" destId="{4A071D91-94A4-3045-BBF1-21009CD5C0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C6372F-FA79-7943-86EA-514C8794410C}">
      <dsp:nvSpPr>
        <dsp:cNvPr id="0" name=""/>
        <dsp:cNvSpPr/>
      </dsp:nvSpPr>
      <dsp:spPr>
        <a:xfrm>
          <a:off x="0" y="1197"/>
          <a:ext cx="7485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E67B3-E25E-7B48-868E-A58C1CD3C759}">
      <dsp:nvSpPr>
        <dsp:cNvPr id="0" name=""/>
        <dsp:cNvSpPr/>
      </dsp:nvSpPr>
      <dsp:spPr>
        <a:xfrm>
          <a:off x="0" y="1197"/>
          <a:ext cx="7485413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Music 21</a:t>
          </a:r>
        </a:p>
      </dsp:txBody>
      <dsp:txXfrm>
        <a:off x="0" y="1197"/>
        <a:ext cx="7485413" cy="816763"/>
      </dsp:txXfrm>
    </dsp:sp>
    <dsp:sp modelId="{58EC2D22-89F4-5945-AAA9-B6FAF11B0D3C}">
      <dsp:nvSpPr>
        <dsp:cNvPr id="0" name=""/>
        <dsp:cNvSpPr/>
      </dsp:nvSpPr>
      <dsp:spPr>
        <a:xfrm>
          <a:off x="0" y="817961"/>
          <a:ext cx="7485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C50EC-F3AE-664B-967F-2D617EE13152}">
      <dsp:nvSpPr>
        <dsp:cNvPr id="0" name=""/>
        <dsp:cNvSpPr/>
      </dsp:nvSpPr>
      <dsp:spPr>
        <a:xfrm>
          <a:off x="0" y="817961"/>
          <a:ext cx="7485413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CNN model(Wave net)</a:t>
          </a:r>
        </a:p>
      </dsp:txBody>
      <dsp:txXfrm>
        <a:off x="0" y="817961"/>
        <a:ext cx="7485413" cy="816763"/>
      </dsp:txXfrm>
    </dsp:sp>
    <dsp:sp modelId="{6816C98F-1EBB-2C4D-8F8D-26000D83442E}">
      <dsp:nvSpPr>
        <dsp:cNvPr id="0" name=""/>
        <dsp:cNvSpPr/>
      </dsp:nvSpPr>
      <dsp:spPr>
        <a:xfrm>
          <a:off x="0" y="1634725"/>
          <a:ext cx="74854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2F0AD-4482-7842-AD0A-C0698DF335FF}">
      <dsp:nvSpPr>
        <dsp:cNvPr id="0" name=""/>
        <dsp:cNvSpPr/>
      </dsp:nvSpPr>
      <dsp:spPr>
        <a:xfrm>
          <a:off x="0" y="1634725"/>
          <a:ext cx="7485413" cy="816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RNN model(LSTM)</a:t>
          </a:r>
        </a:p>
      </dsp:txBody>
      <dsp:txXfrm>
        <a:off x="0" y="1634725"/>
        <a:ext cx="7485413" cy="816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299C-E327-7B4D-B270-D4FAC5260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E499B-0555-AD4B-8157-379F62988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96E4-759C-C548-8556-FA3C5901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F5D2-0558-0541-A828-B1515150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2F71-0AEB-164F-8E46-2C5762B4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0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4FBD-DBBE-4B42-B405-ADBEAFC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21448-698A-AB40-A4B1-CF8DFAF81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11DC0-075C-A940-A275-F99EE4DD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9733-482E-D340-84AB-66B196B1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30986-8AE9-FD42-934F-24B9677B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4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31870-752F-FA4D-8312-021637E10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EB1E7-D75A-4E41-9621-AEAD047E9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5E89-A62E-7B44-8B90-C86BE9C3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2B2FB-DAAB-0142-84C4-B1C710CF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D55CE-B9CE-DE45-B5F2-66349300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B503-183F-2A40-8A00-EE7702F3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33501-CB62-BF49-BA63-D0DC36EB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D5A44-0F28-B24B-87E1-08DA262E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A07A6-71DE-AD40-A76B-AA909EF1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90D12-89FE-B245-9C96-AC379919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386B-353A-D84A-95B0-3D087D24F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81E09-B92B-EA4F-A6F7-4277AA1A3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B7A2E-9D6D-184E-A9F0-5D02453D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95CA-A6A0-384D-9EE7-16DD0E4AB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B9101-B8E9-C343-91B5-78202C9F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7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D0F7-3F2C-EE4C-9519-F7CAA0A9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049-C979-1E47-87E7-162FEEF89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9B77E-C22C-6B45-BA42-EDAA2052D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4D479-5FF0-8D45-8B84-739AF72E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0E69D-F695-A640-B359-0E2FBF2D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0A9FE-B6F9-D94F-A1AA-531029FA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BF20-C8EB-F146-AB88-8B37384C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83B28-2CDE-1841-B55A-052A41018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C6C5C-2B79-714B-91B2-F712A1FF9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259D1-3507-604D-8E6F-A53D066FE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3103E5-6E72-CD4F-A339-91D6658E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26E28-5E22-F64A-99C5-8B5E4ACB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298CC6-B604-764A-9214-B36D20DA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F268A-1D23-D449-BB58-DE818BD2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4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6913-4727-CB45-8908-C77EC2DB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CF157-DEB2-544E-BF07-EF6B4F83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17E34-E9B9-6647-9662-1F4825FB6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811EB-E94E-464A-A6C9-AE548463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C67B1-D4F7-8B4A-87C3-77645EE3D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D64B8-6650-D04A-81DF-CC6C912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827B0-3610-CD4F-B374-A6E1F2F6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5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1D99-A71F-EE46-9B52-86657366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3E74D-A943-BC44-8BD2-D341FE12C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D23F0-60CF-D44B-917C-3B8A85B7E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27F19-0D69-7B45-94D4-7AB68F1AB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DD4E5-6EDC-4C46-95EB-37CC7018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42EA2-E315-CB44-91F1-968D59A5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89BE-380A-B04B-97C6-FA2366B8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E7E28-6C95-2046-8FD7-56821AD2F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C5BE1-09FD-EE41-AE00-9052CC81E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FDE0-938F-BE42-B9B5-F3611340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E5918-A3AE-D646-A87D-9C080BC7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37A14-D8E0-F446-B520-5764B743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0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2C235-E29E-4544-8F52-4FEA0E2F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FC517-6F0A-0446-9613-C9B4D4FAE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6581-B322-F241-8273-7F7B0089B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DD4CC-574D-B042-8A7D-20485149CB94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EA420-16B6-6248-8C0E-ADB0B23B3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72B1-3C30-D042-951C-1839FADE5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4DE79-63C0-534E-AD8D-75FDA7A22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0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ixabay.com/en/music-clef-melody-texture-951844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3/09/03/reform-america-music-54559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54135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nce-disco-movement-music-color-1235584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88201&amp;picture=music-waves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2064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edigitalmusic.com/2011/04/making-music-with-free-and-open-source-software-top-picks-from-red-hat-dave-phillip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ushgrafts.com/midi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oumikrakshit/classical-music-mid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allsbox.blogspot.com/2010/03/music-headphones-hd-wallpapers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2B57E0A9-4283-FA4F-8379-D70DCCAF0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95B9F-4DB7-0049-9AA7-6F06E015B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Music Generation with Neural Network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7D0DC-7C79-4C4E-9EEF-BB5046234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David Castillo</a:t>
            </a:r>
          </a:p>
        </p:txBody>
      </p:sp>
    </p:spTree>
    <p:extLst>
      <p:ext uri="{BB962C8B-B14F-4D97-AF65-F5344CB8AC3E}">
        <p14:creationId xmlns:p14="http://schemas.microsoft.com/office/powerpoint/2010/main" val="26384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24C8FA3-955E-F743-9A01-34BCAD044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1" y="240072"/>
            <a:ext cx="6051869" cy="605186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20BBEAA-5BC2-AD4F-B505-D04ABF74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63181"/>
            <a:ext cx="61722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9EF65-C4AC-BC4D-985B-E05BF223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145" y="4663988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2B561-4AF5-4A4D-858E-EAE6A104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993" y="201291"/>
            <a:ext cx="652700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CC8C-8908-5042-A495-11ACDF19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201291"/>
            <a:ext cx="5878286" cy="5878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BC45C-4E66-FB41-A560-DBCB34D36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4922743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0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10347FD-7BEF-7D40-A61D-F8A772446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8" y="195944"/>
            <a:ext cx="6139543" cy="61395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886A8F2-62E6-4644-8CE7-D640C2B6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34" y="195944"/>
            <a:ext cx="6277368" cy="418491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6122506-6655-F94B-9DCB-61B1CAAC9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71" y="4380856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2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F859-E12B-3C43-931A-51EA0289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dirty="0"/>
              <a:t>Modeling Approach</a:t>
            </a:r>
          </a:p>
        </p:txBody>
      </p:sp>
      <p:pic>
        <p:nvPicPr>
          <p:cNvPr id="5" name="Content Placeholder 4" descr="A picture containing text, sky, light, sunset&#10;&#10;Description automatically generated">
            <a:extLst>
              <a:ext uri="{FF2B5EF4-FFF2-40B4-BE49-F238E27FC236}">
                <a16:creationId xmlns:a16="http://schemas.microsoft.com/office/drawing/2014/main" id="{62B8C2E6-D9B2-DD4A-A5E3-ED4257497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9" b="219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981861F9-023D-4135-9B38-08E68FF3DC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549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F89B-103E-2B44-B708-2AC349C39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310" b="568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01675-7F04-6941-B725-D98444DB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Round 1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 err="1">
                <a:solidFill>
                  <a:srgbClr val="FFFFFF"/>
                </a:solidFill>
              </a:rPr>
              <a:t>Wavenet</a:t>
            </a:r>
            <a:r>
              <a:rPr lang="en-US" sz="5200" dirty="0">
                <a:solidFill>
                  <a:srgbClr val="FFFFFF"/>
                </a:solidFill>
              </a:rPr>
              <a:t>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DC8A9-E977-8D4D-872A-FE3F3C511738}"/>
              </a:ext>
            </a:extLst>
          </p:cNvPr>
          <p:cNvSpPr txBox="1"/>
          <p:nvPr/>
        </p:nvSpPr>
        <p:spPr>
          <a:xfrm>
            <a:off x="10005181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abiusmaximus.com/2013/09/03/reform-america-music-5455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9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F0BE325-20AD-3D45-9ACD-495B40D8A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0" b="3"/>
          <a:stretch/>
        </p:blipFill>
        <p:spPr>
          <a:xfrm>
            <a:off x="6421035" y="1709592"/>
            <a:ext cx="5129784" cy="34388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AB82387-F826-EC45-A079-AB1283730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" b="3"/>
          <a:stretch/>
        </p:blipFill>
        <p:spPr>
          <a:xfrm>
            <a:off x="641180" y="1709592"/>
            <a:ext cx="5129784" cy="34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6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D883CD-3F53-B242-8ED2-70F1A3AD7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" b="3"/>
          <a:stretch/>
        </p:blipFill>
        <p:spPr>
          <a:xfrm>
            <a:off x="6421035" y="1709592"/>
            <a:ext cx="5129784" cy="34388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686A035-A45F-3E48-A43C-1CA69297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30" b="3"/>
          <a:stretch/>
        </p:blipFill>
        <p:spPr>
          <a:xfrm>
            <a:off x="641180" y="1709592"/>
            <a:ext cx="5129784" cy="34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8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music, brass&#10;&#10;Description automatically generated">
            <a:extLst>
              <a:ext uri="{FF2B5EF4-FFF2-40B4-BE49-F238E27FC236}">
                <a16:creationId xmlns:a16="http://schemas.microsoft.com/office/drawing/2014/main" id="{20FF0F1C-999A-7A44-ACAB-C5EA1120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106017" y="10"/>
            <a:ext cx="12192001" cy="685799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5144C-679B-F24B-AA6F-0E5FBB40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Round 1:LSTM models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422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5BB5DAE-B769-EE40-AEAF-F1C08724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636062"/>
            <a:ext cx="5372100" cy="35858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F439130-A1CD-D946-9475-36297F6C9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1636062"/>
            <a:ext cx="5372099" cy="35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6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6C0E9CE-DE07-914D-9904-3D3217F0E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180" y="1723965"/>
            <a:ext cx="5129784" cy="34241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FC6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5A4E9B3-3B88-6643-B2CC-512D51CE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716935"/>
            <a:ext cx="5129784" cy="3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op view of maracas, organ, guitar, and drum sticks on a wooden surface">
            <a:extLst>
              <a:ext uri="{FF2B5EF4-FFF2-40B4-BE49-F238E27FC236}">
                <a16:creationId xmlns:a16="http://schemas.microsoft.com/office/drawing/2014/main" id="{E6DC0290-EAA7-4777-BC35-F99B0A4D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10603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87DF4-9090-2D49-B066-C76D4835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Problem Statement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262F-F1EB-164C-A3A6-B26FD6C0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Increasing expenses from clearing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Generate music through machine learning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Gauge success via minimizing the value loss function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Is music created dynamic or monotone?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7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203AF93-DC52-6449-BFF5-A4A20E246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61888"/>
            <a:ext cx="5294716" cy="353422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ABD02A8-2213-E344-8F19-E74520FD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661889"/>
            <a:ext cx="5294715" cy="35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08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41D6F34-300C-F14E-9854-AC0E3F45F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56" y="1112293"/>
            <a:ext cx="1987317" cy="46334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03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olorful, kite, painting, bright&#10;&#10;Description automatically generated">
            <a:extLst>
              <a:ext uri="{FF2B5EF4-FFF2-40B4-BE49-F238E27FC236}">
                <a16:creationId xmlns:a16="http://schemas.microsoft.com/office/drawing/2014/main" id="{C4E46509-56E5-0349-8D82-360F96BC7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30" t="6024" r="281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01675-7F04-6941-B725-D98444DB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Round 2</a:t>
            </a:r>
            <a:br>
              <a:rPr lang="en-US" sz="4800"/>
            </a:br>
            <a:r>
              <a:rPr lang="en-US" sz="4800"/>
              <a:t>Addressing the underfitting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51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3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1E7849F-3B84-0244-A572-183AAFA62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3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Histogram&#10;&#10;Description automatically generated">
            <a:extLst>
              <a:ext uri="{FF2B5EF4-FFF2-40B4-BE49-F238E27FC236}">
                <a16:creationId xmlns:a16="http://schemas.microsoft.com/office/drawing/2014/main" id="{F4A025AA-D97D-5347-BE37-8B26B3A01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865" y="457200"/>
            <a:ext cx="89042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9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50ABB761-C98D-3E40-8C6E-2FECBA10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697698"/>
            <a:ext cx="5129784" cy="346260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2B8A61-3AA7-514F-864D-CE4F9B9D6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180" y="1716935"/>
            <a:ext cx="5129784" cy="3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6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77E06-16A2-DF4F-BBBB-825BA6C7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 dirty="0"/>
              <a:t>Conclusion</a:t>
            </a:r>
          </a:p>
        </p:txBody>
      </p:sp>
      <p:pic>
        <p:nvPicPr>
          <p:cNvPr id="5" name="Picture 4" descr="A picture containing outdoor object, vector graphics&#10;&#10;Description automatically generated">
            <a:extLst>
              <a:ext uri="{FF2B5EF4-FFF2-40B4-BE49-F238E27FC236}">
                <a16:creationId xmlns:a16="http://schemas.microsoft.com/office/drawing/2014/main" id="{1B54E3BE-D443-D940-9C6C-165DFBE06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57" b="574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8344F-5C52-8442-8CE4-A50D91325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669774"/>
            <a:ext cx="3822189" cy="4507189"/>
          </a:xfrm>
        </p:spPr>
        <p:txBody>
          <a:bodyPr>
            <a:noAutofit/>
          </a:bodyPr>
          <a:lstStyle/>
          <a:p>
            <a:r>
              <a:rPr lang="en-US" sz="2400" dirty="0"/>
              <a:t>Round 1 best performing models: 4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err="1"/>
              <a:t>Wavenet</a:t>
            </a:r>
            <a:r>
              <a:rPr lang="en-US" sz="2400" dirty="0"/>
              <a:t>, and the 5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err="1"/>
              <a:t>wavenet</a:t>
            </a:r>
            <a:r>
              <a:rPr lang="en-US" sz="2400" dirty="0"/>
              <a:t> models. Models were able to generate notes.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round attempts to address the underfit issues of previous models, through more epochs,  and larger datasets. These generate music with monotone quality to them.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95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48DF91-D982-454D-B977-A91F7BB7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Next Steps</a:t>
            </a:r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30613958-8085-F542-B762-57D3B35AC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08" r="3935" b="-1"/>
          <a:stretch/>
        </p:blipFill>
        <p:spPr>
          <a:xfrm>
            <a:off x="1671534" y="617779"/>
            <a:ext cx="8762714" cy="326524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1B29C47-6B51-475B-9D27-464BD6881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Need a midi editor to process files that have excess tracks with nothing in them.</a:t>
            </a:r>
          </a:p>
          <a:p>
            <a:r>
              <a:rPr lang="en-US" sz="1800" dirty="0">
                <a:solidFill>
                  <a:schemeClr val="bg1"/>
                </a:solidFill>
              </a:rPr>
              <a:t>LSTM architectures can be enhanced either by feeding it more data or adding encoder/decoder layers to improve model performance.  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Combine some of the successes.</a:t>
            </a:r>
          </a:p>
        </p:txBody>
      </p:sp>
    </p:spTree>
    <p:extLst>
      <p:ext uri="{BB962C8B-B14F-4D97-AF65-F5344CB8AC3E}">
        <p14:creationId xmlns:p14="http://schemas.microsoft.com/office/powerpoint/2010/main" val="1152555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0C19D-588F-C549-82AA-0B4945AEE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generated music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234197-66B2-044B-A71C-038CBA44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17"/>
          <a:stretch/>
        </p:blipFill>
        <p:spPr>
          <a:xfrm>
            <a:off x="5344678" y="1618716"/>
            <a:ext cx="6436548" cy="36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708C8E85-3492-419E-9856-427E19489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13818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95A95-5E8C-4348-9AC8-4165D44E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Background Research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50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oup of people having fun at music concert">
            <a:extLst>
              <a:ext uri="{FF2B5EF4-FFF2-40B4-BE49-F238E27FC236}">
                <a16:creationId xmlns:a16="http://schemas.microsoft.com/office/drawing/2014/main" id="{3D153BDA-2FFF-1648-8F0C-7B98C67E1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" r="28638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62692-6B54-7948-9A8D-01CA75BF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Music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9350D2-24F4-46FC-97B7-57E66AB2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art of music</a:t>
            </a:r>
          </a:p>
          <a:p>
            <a:r>
              <a:rPr lang="en-US" sz="2400" dirty="0"/>
              <a:t>Debatable origins</a:t>
            </a:r>
          </a:p>
          <a:p>
            <a:r>
              <a:rPr lang="en-US" sz="2400" dirty="0"/>
              <a:t>Significant cultural pillar</a:t>
            </a:r>
          </a:p>
        </p:txBody>
      </p:sp>
    </p:spTree>
    <p:extLst>
      <p:ext uri="{BB962C8B-B14F-4D97-AF65-F5344CB8AC3E}">
        <p14:creationId xmlns:p14="http://schemas.microsoft.com/office/powerpoint/2010/main" val="389964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ormulas on a background">
            <a:extLst>
              <a:ext uri="{FF2B5EF4-FFF2-40B4-BE49-F238E27FC236}">
                <a16:creationId xmlns:a16="http://schemas.microsoft.com/office/drawing/2014/main" id="{9F4A2072-CEEC-C141-80CF-98904EB6F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9" r="11670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B2BDE9-1219-CC4E-ACCB-0F000ECA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Music Theory and Mathematics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FA2C4D4-D1C3-46F8-ADDC-6DE25EDF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Music has a deep relationship with mathematics.</a:t>
            </a:r>
          </a:p>
          <a:p>
            <a:r>
              <a:rPr lang="en-US" sz="2400" dirty="0"/>
              <a:t>Discrete whole numbers are used for labeling pitches/keys</a:t>
            </a:r>
          </a:p>
          <a:p>
            <a:r>
              <a:rPr lang="en-US" sz="2400" dirty="0"/>
              <a:t>Helps with pattern recognition</a:t>
            </a:r>
          </a:p>
          <a:p>
            <a:r>
              <a:rPr lang="en-US" sz="2400" dirty="0"/>
              <a:t>We perceive pitch as a relative value , we perceive ratio between frequencies.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9758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867B-A3C0-C146-965E-EEB74308D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315" y="804334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The dataset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 descr="Pink and blue musical note">
            <a:extLst>
              <a:ext uri="{FF2B5EF4-FFF2-40B4-BE49-F238E27FC236}">
                <a16:creationId xmlns:a16="http://schemas.microsoft.com/office/drawing/2014/main" id="{843780D9-BCA8-C34C-BF0F-50F813671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0" r="2183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Content Placeholder 16">
            <a:extLst>
              <a:ext uri="{FF2B5EF4-FFF2-40B4-BE49-F238E27FC236}">
                <a16:creationId xmlns:a16="http://schemas.microsoft.com/office/drawing/2014/main" id="{B9DF0B84-064C-4F74-9FEE-CA225ADC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315" y="1973347"/>
            <a:ext cx="5004073" cy="4206736"/>
          </a:xfrm>
        </p:spPr>
        <p:txBody>
          <a:bodyPr anchor="t">
            <a:normAutofit/>
          </a:bodyPr>
          <a:lstStyle/>
          <a:p>
            <a:r>
              <a:rPr lang="en-US" sz="2400" dirty="0"/>
              <a:t>301 midi files scraped from </a:t>
            </a:r>
            <a:r>
              <a:rPr lang="en-US" sz="2400" dirty="0">
                <a:hlinkClick r:id="rId3"/>
              </a:rPr>
              <a:t>https://bushgrafts.com/midi/</a:t>
            </a:r>
            <a:r>
              <a:rPr lang="en-US" sz="2400" dirty="0"/>
              <a:t>.</a:t>
            </a:r>
          </a:p>
          <a:p>
            <a:r>
              <a:rPr lang="en-US" sz="2400" dirty="0"/>
              <a:t>295 midi files downloaded from </a:t>
            </a:r>
            <a:r>
              <a:rPr lang="en-US" sz="2400" dirty="0">
                <a:hlinkClick r:id="rId4"/>
              </a:rPr>
              <a:t>https://www.kaggle.com/soumikrakshit/classical-music-midi</a:t>
            </a:r>
            <a:endParaRPr lang="en-US" sz="2400" dirty="0"/>
          </a:p>
          <a:p>
            <a:r>
              <a:rPr lang="en-US" sz="2400" dirty="0"/>
              <a:t>Additionally over 400 piano midi files were obtained from a personal collection. </a:t>
            </a:r>
          </a:p>
          <a:p>
            <a:r>
              <a:rPr lang="en-US" sz="2400" dirty="0"/>
              <a:t>Processed via music21 library.</a:t>
            </a:r>
          </a:p>
        </p:txBody>
      </p:sp>
    </p:spTree>
    <p:extLst>
      <p:ext uri="{BB962C8B-B14F-4D97-AF65-F5344CB8AC3E}">
        <p14:creationId xmlns:p14="http://schemas.microsoft.com/office/powerpoint/2010/main" val="272224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lant&#10;&#10;Description automatically generated">
            <a:extLst>
              <a:ext uri="{FF2B5EF4-FFF2-40B4-BE49-F238E27FC236}">
                <a16:creationId xmlns:a16="http://schemas.microsoft.com/office/drawing/2014/main" id="{024B93ED-F980-754E-8BB4-B3E5A01EB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99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542BB-D1F3-D245-AA96-EFE6BEF1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Methodology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5218DE-7C95-4C12-B82C-AFE439198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/>
              <a:t>Use LSTM and </a:t>
            </a:r>
            <a:r>
              <a:rPr lang="en-US" sz="1800" dirty="0" err="1"/>
              <a:t>Wavenet</a:t>
            </a:r>
            <a:r>
              <a:rPr lang="en-US" sz="1800" dirty="0"/>
              <a:t> model architectures</a:t>
            </a:r>
          </a:p>
          <a:p>
            <a:r>
              <a:rPr lang="en-US" sz="1800" dirty="0"/>
              <a:t>Look at model performance through whether they are overfit/underfit and look at </a:t>
            </a:r>
            <a:r>
              <a:rPr lang="en-US" sz="1800" dirty="0" err="1"/>
              <a:t>val_loss</a:t>
            </a:r>
            <a:r>
              <a:rPr lang="en-US" sz="1800" dirty="0"/>
              <a:t>.  </a:t>
            </a:r>
          </a:p>
          <a:p>
            <a:r>
              <a:rPr lang="en-US" sz="1800" dirty="0"/>
              <a:t>Address concerns that may arise</a:t>
            </a:r>
          </a:p>
          <a:p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FCB03-460E-9D4C-BF49-CD3D3E584411}"/>
              </a:ext>
            </a:extLst>
          </p:cNvPr>
          <p:cNvSpPr txBox="1"/>
          <p:nvPr/>
        </p:nvSpPr>
        <p:spPr>
          <a:xfrm>
            <a:off x="9729625" y="6657945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allsbox.blogspot.com/2010/03/music-headphones-hd-wallpaper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9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C551C1A-F3C3-4143-935D-0C2B11C1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1360741"/>
            <a:ext cx="5372100" cy="41365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F87D99F4-A9BB-7249-B1A0-0377A358A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1280160"/>
            <a:ext cx="5372099" cy="4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7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3D96E07-F485-424A-A83F-E53B2F9AC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174" y="446049"/>
            <a:ext cx="5263447" cy="526344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0C081CD7-1C8B-8440-BF80-468B8F45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77" y="791737"/>
            <a:ext cx="5666112" cy="378213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C380CDD-0A8C-D04B-82D4-D0453ACC8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650" y="4573869"/>
            <a:ext cx="3797536" cy="11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320</Words>
  <Application>Microsoft Macintosh PowerPoint</Application>
  <PresentationFormat>Widescreen</PresentationFormat>
  <Paragraphs>43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Tw Cen MT</vt:lpstr>
      <vt:lpstr>Office Theme</vt:lpstr>
      <vt:lpstr>Music Generation with Neural Network Models</vt:lpstr>
      <vt:lpstr>Problem Statement</vt:lpstr>
      <vt:lpstr>Background Research</vt:lpstr>
      <vt:lpstr>Music</vt:lpstr>
      <vt:lpstr>Music Theory and Mathematics</vt:lpstr>
      <vt:lpstr>The dataset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Approach</vt:lpstr>
      <vt:lpstr>Round 1 Wavenet models</vt:lpstr>
      <vt:lpstr>PowerPoint Presentation</vt:lpstr>
      <vt:lpstr>PowerPoint Presentation</vt:lpstr>
      <vt:lpstr>Round 1:LSTM models</vt:lpstr>
      <vt:lpstr>PowerPoint Presentation</vt:lpstr>
      <vt:lpstr>PowerPoint Presentation</vt:lpstr>
      <vt:lpstr>PowerPoint Presentation</vt:lpstr>
      <vt:lpstr>PowerPoint Presentation</vt:lpstr>
      <vt:lpstr>Round 2 Addressing the underfitting</vt:lpstr>
      <vt:lpstr>PowerPoint Presentation</vt:lpstr>
      <vt:lpstr>PowerPoint Presentation</vt:lpstr>
      <vt:lpstr>PowerPoint Presentation</vt:lpstr>
      <vt:lpstr>Conclusion</vt:lpstr>
      <vt:lpstr>Next Steps</vt:lpstr>
      <vt:lpstr>The generated music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Generation with Neural Network Models</dc:title>
  <dc:creator>David castillo</dc:creator>
  <cp:lastModifiedBy>David castillo</cp:lastModifiedBy>
  <cp:revision>6</cp:revision>
  <dcterms:created xsi:type="dcterms:W3CDTF">2022-02-05T01:18:20Z</dcterms:created>
  <dcterms:modified xsi:type="dcterms:W3CDTF">2022-02-07T05:57:21Z</dcterms:modified>
</cp:coreProperties>
</file>